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3"/>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076136334" r:id="rId18"/>
    <p:sldId id="2076136258" r:id="rId19"/>
    <p:sldId id="2076136274" r:id="rId20"/>
    <p:sldId id="2146847208" r:id="rId21"/>
    <p:sldId id="2146847137" r:id="rId22"/>
    <p:sldId id="2146847215" r:id="rId23"/>
    <p:sldId id="2146847216" r:id="rId24"/>
    <p:sldId id="2146847217" r:id="rId25"/>
    <p:sldId id="2146847214" r:id="rId26"/>
    <p:sldId id="2146847219" r:id="rId27"/>
    <p:sldId id="2146847218" r:id="rId28"/>
    <p:sldId id="2146847244" r:id="rId29"/>
    <p:sldId id="2146847237" r:id="rId30"/>
    <p:sldId id="2146847238" r:id="rId31"/>
    <p:sldId id="2146847239" r:id="rId32"/>
    <p:sldId id="2146847240" r:id="rId33"/>
    <p:sldId id="2146847245" r:id="rId34"/>
    <p:sldId id="2146847241" r:id="rId35"/>
    <p:sldId id="2146847246" r:id="rId36"/>
    <p:sldId id="2146847247" r:id="rId37"/>
    <p:sldId id="2146847248" r:id="rId38"/>
    <p:sldId id="2146847242" r:id="rId39"/>
    <p:sldId id="2146847220" r:id="rId40"/>
    <p:sldId id="2146847204" r:id="rId41"/>
    <p:sldId id="2146847209" r:id="rId42"/>
    <p:sldId id="2146847211" r:id="rId43"/>
    <p:sldId id="2146847210" r:id="rId44"/>
    <p:sldId id="2146847212" r:id="rId45"/>
    <p:sldId id="2146847133" r:id="rId46"/>
    <p:sldId id="2146847223" r:id="rId47"/>
    <p:sldId id="2146847224" r:id="rId48"/>
    <p:sldId id="2146847222" r:id="rId49"/>
    <p:sldId id="258" r:id="rId50"/>
    <p:sldId id="2146847225" r:id="rId51"/>
    <p:sldId id="2146847138" r:id="rId52"/>
    <p:sldId id="2146847226" r:id="rId53"/>
    <p:sldId id="2146847243" r:id="rId54"/>
    <p:sldId id="2146847128" r:id="rId55"/>
    <p:sldId id="877" r:id="rId56"/>
    <p:sldId id="2146847175" r:id="rId57"/>
    <p:sldId id="845" r:id="rId58"/>
    <p:sldId id="2076136319" r:id="rId59"/>
    <p:sldId id="2146847205" r:id="rId60"/>
    <p:sldId id="2146847165" r:id="rId61"/>
    <p:sldId id="2146847173" r:id="rId62"/>
    <p:sldId id="2146847195" r:id="rId63"/>
    <p:sldId id="2146847164" r:id="rId64"/>
    <p:sldId id="2146847174" r:id="rId65"/>
    <p:sldId id="2076136332" r:id="rId66"/>
    <p:sldId id="2076136335" r:id="rId67"/>
    <p:sldId id="2146847130" r:id="rId68"/>
    <p:sldId id="2146847148" r:id="rId69"/>
    <p:sldId id="2146847149" r:id="rId70"/>
    <p:sldId id="2146847150" r:id="rId71"/>
    <p:sldId id="2146847151" r:id="rId72"/>
    <p:sldId id="2146847197" r:id="rId73"/>
    <p:sldId id="2146847152" r:id="rId74"/>
    <p:sldId id="2146847153" r:id="rId75"/>
    <p:sldId id="2146847154" r:id="rId76"/>
    <p:sldId id="2146847155" r:id="rId77"/>
    <p:sldId id="2146847134" r:id="rId78"/>
    <p:sldId id="521" r:id="rId79"/>
    <p:sldId id="2146847227" r:id="rId80"/>
    <p:sldId id="2146847229" r:id="rId81"/>
    <p:sldId id="2146847230" r:id="rId82"/>
    <p:sldId id="2146847228" r:id="rId83"/>
    <p:sldId id="2146847232" r:id="rId84"/>
    <p:sldId id="2146847233" r:id="rId85"/>
    <p:sldId id="523" r:id="rId86"/>
    <p:sldId id="2146847234" r:id="rId87"/>
    <p:sldId id="2146847235" r:id="rId88"/>
    <p:sldId id="522" r:id="rId89"/>
    <p:sldId id="2146847162" r:id="rId90"/>
    <p:sldId id="2146847129" r:id="rId91"/>
    <p:sldId id="1563" r:id="rId92"/>
    <p:sldId id="2146847142" r:id="rId93"/>
    <p:sldId id="2076136299" r:id="rId94"/>
    <p:sldId id="2146847177" r:id="rId95"/>
    <p:sldId id="2146847178" r:id="rId96"/>
    <p:sldId id="2146847144" r:id="rId97"/>
    <p:sldId id="2146847180" r:id="rId98"/>
    <p:sldId id="2146847179" r:id="rId99"/>
    <p:sldId id="2146847221" r:id="rId100"/>
    <p:sldId id="2146847184" r:id="rId101"/>
    <p:sldId id="2146847181" r:id="rId102"/>
    <p:sldId id="2146847185" r:id="rId103"/>
    <p:sldId id="2146847186" r:id="rId104"/>
    <p:sldId id="2146847183" r:id="rId105"/>
    <p:sldId id="2076136293" r:id="rId106"/>
    <p:sldId id="2146847187" r:id="rId107"/>
    <p:sldId id="2076136298" r:id="rId108"/>
    <p:sldId id="2076136296" r:id="rId109"/>
    <p:sldId id="2076136297" r:id="rId110"/>
    <p:sldId id="2146847194" r:id="rId111"/>
    <p:sldId id="2146847193" r:id="rId112"/>
    <p:sldId id="2146847191" r:id="rId113"/>
    <p:sldId id="2146847192" r:id="rId114"/>
    <p:sldId id="2076136313" r:id="rId115"/>
    <p:sldId id="2076136308" r:id="rId116"/>
    <p:sldId id="2076136348" r:id="rId117"/>
    <p:sldId id="2076136349" r:id="rId118"/>
    <p:sldId id="2076136350" r:id="rId119"/>
    <p:sldId id="2076136351" r:id="rId120"/>
    <p:sldId id="2076136352" r:id="rId121"/>
    <p:sldId id="2146847147"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38" autoAdjust="0"/>
    <p:restoredTop sz="94788" autoAdjust="0"/>
  </p:normalViewPr>
  <p:slideViewPr>
    <p:cSldViewPr snapToGrid="0">
      <p:cViewPr varScale="1">
        <p:scale>
          <a:sx n="85" d="100"/>
          <a:sy n="85" d="100"/>
        </p:scale>
        <p:origin x="108" y="52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129" Type="http://schemas.microsoft.com/office/2018/10/relationships/authors" Targe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 Id="rId4" Type="http://schemas.openxmlformats.org/officeDocument/2006/relationships/image" Target="../media/image16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xmlns:a14="http://schemas.microsoft.com/office/drawing/2010/main">
      <mc:Choice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m:t>
                    </m:r>
                    <m:r>
                      <a:rPr lang="en-US" sz="2000" b="0" i="1" dirty="0" smtClean="0">
                        <a:latin typeface="Cambria Math" panose="02040503050406030204" pitchFamily="18" charset="0"/>
                      </a:rPr>
                      <m:t>=1</m:t>
                    </m:r>
                  </m:oMath>
                </m:oMathPara>
              </a14:m>
              <a:endParaRPr lang="en-US" sz="2000" dirty="0"/>
            </a:p>
          </dgm:t>
        </dgm:pt>
      </mc:Choice>
      <mc:Fallback xmlns="">
        <dgm:pt modelId="{63CD46C4-84FC-4868-AD53-C14E4D516908}">
          <dgm:prSet phldrT="[Text]" custT="1"/>
          <dgm:spPr/>
          <dgm:t>
            <a:bodyPr/>
            <a:lstStyle/>
            <a:p>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flat" dir="t"/>
        </a:scene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67</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70</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105</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1/11/2023 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1/11/2023 2:41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1/11/2023 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37</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46</a:t>
            </a:fld>
            <a:endParaRPr lang="en-US"/>
          </a:p>
        </p:txBody>
      </p:sp>
    </p:spTree>
    <p:extLst>
      <p:ext uri="{BB962C8B-B14F-4D97-AF65-F5344CB8AC3E}">
        <p14:creationId xmlns:p14="http://schemas.microsoft.com/office/powerpoint/2010/main" val="292643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47</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1/11/2023 2:41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05.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9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0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5.jpeg"/></Relationships>
</file>

<file path=ppt/slides/_rels/slide107.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17.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03.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740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_rels/slide7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7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97.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260.png"/></Relationships>
</file>

<file path=ppt/slides/_rels/slide98.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00.png"/><Relationship Id="rId7" Type="http://schemas.openxmlformats.org/officeDocument/2006/relationships/image" Target="../media/image43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0" Type="http://schemas.openxmlformats.org/officeDocument/2006/relationships/image" Target="../media/image371.png"/><Relationship Id="rId4" Type="http://schemas.openxmlformats.org/officeDocument/2006/relationships/image" Target="../media/image402.png"/><Relationship Id="rId9" Type="http://schemas.openxmlformats.org/officeDocument/2006/relationships/image" Target="../media/image451.png"/></Relationships>
</file>

<file path=ppt/slides/_rels/slide99.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setup </a:t>
            </a:r>
          </a:p>
        </p:txBody>
      </p:sp>
      <p:sp>
        <p:nvSpPr>
          <p:cNvPr id="4" name="Arrow: Right 3">
            <a:extLst>
              <a:ext uri="{FF2B5EF4-FFF2-40B4-BE49-F238E27FC236}">
                <a16:creationId xmlns:a16="http://schemas.microsoft.com/office/drawing/2014/main" id="{338918FD-C832-3B2F-CE73-975BE114ABB2}"/>
              </a:ext>
            </a:extLst>
          </p:cNvPr>
          <p:cNvSpPr/>
          <p:nvPr/>
        </p:nvSpPr>
        <p:spPr>
          <a:xfrm>
            <a:off x="3346515" y="1461779"/>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Exploring Z3 Concepts with use cases</a:t>
            </a:r>
          </a:p>
        </p:txBody>
      </p:sp>
      <p:sp>
        <p:nvSpPr>
          <p:cNvPr id="6" name="Arrow: Left 5">
            <a:extLst>
              <a:ext uri="{FF2B5EF4-FFF2-40B4-BE49-F238E27FC236}">
                <a16:creationId xmlns:a16="http://schemas.microsoft.com/office/drawing/2014/main" id="{585A0B47-B729-9AC8-C692-DE5864FAD966}"/>
              </a:ext>
            </a:extLst>
          </p:cNvPr>
          <p:cNvSpPr/>
          <p:nvPr/>
        </p:nvSpPr>
        <p:spPr>
          <a:xfrm>
            <a:off x="2545237" y="4046875"/>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Understand Solver Internals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3" name="Rectangle: Rounded Corners 2">
            <a:extLst>
              <a:ext uri="{FF2B5EF4-FFF2-40B4-BE49-F238E27FC236}">
                <a16:creationId xmlns:a16="http://schemas.microsoft.com/office/drawing/2014/main" id="{84642B70-109C-8A82-7E00-C25E5EE891F8}"/>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4312843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330767E-A926-F5AB-92FA-EA8F5DD30BC5}"/>
              </a:ext>
            </a:extLst>
          </p:cNvPr>
          <p:cNvSpPr txBox="1"/>
          <p:nvPr/>
        </p:nvSpPr>
        <p:spPr>
          <a:xfrm>
            <a:off x="7329467" y="5360548"/>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sp>
        <p:nvSpPr>
          <p:cNvPr id="3" name="Rectangle: Rounded Corners 2">
            <a:extLst>
              <a:ext uri="{FF2B5EF4-FFF2-40B4-BE49-F238E27FC236}">
                <a16:creationId xmlns:a16="http://schemas.microsoft.com/office/drawing/2014/main" id="{4AEBD368-7F2D-0BB9-B094-B3C52A3AC1E1}"/>
              </a:ext>
            </a:extLst>
          </p:cNvPr>
          <p:cNvSpPr/>
          <p:nvPr/>
        </p:nvSpPr>
        <p:spPr>
          <a:xfrm>
            <a:off x="2891235" y="5075464"/>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
        <p:nvSpPr>
          <p:cNvPr id="5" name="Rectangle: Rounded Corners 4">
            <a:extLst>
              <a:ext uri="{FF2B5EF4-FFF2-40B4-BE49-F238E27FC236}">
                <a16:creationId xmlns:a16="http://schemas.microsoft.com/office/drawing/2014/main" id="{BFB8636E-8DFB-C097-B294-FB1379E71AFD}"/>
              </a:ext>
            </a:extLst>
          </p:cNvPr>
          <p:cNvSpPr/>
          <p:nvPr/>
        </p:nvSpPr>
        <p:spPr>
          <a:xfrm>
            <a:off x="6752530" y="4993429"/>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31706688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901D26B4-436D-4E67-FCA7-471C20497298}"/>
              </a:ext>
            </a:extLst>
          </p:cNvPr>
          <p:cNvSpPr/>
          <p:nvPr/>
        </p:nvSpPr>
        <p:spPr>
          <a:xfrm>
            <a:off x="1746803" y="5435839"/>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
        <p:nvSpPr>
          <p:cNvPr id="4" name="Rectangle: Rounded Corners 3">
            <a:extLst>
              <a:ext uri="{FF2B5EF4-FFF2-40B4-BE49-F238E27FC236}">
                <a16:creationId xmlns:a16="http://schemas.microsoft.com/office/drawing/2014/main" id="{4CB12890-C4A7-04EA-61DA-F3EAD05E67AC}"/>
              </a:ext>
            </a:extLst>
          </p:cNvPr>
          <p:cNvSpPr/>
          <p:nvPr/>
        </p:nvSpPr>
        <p:spPr>
          <a:xfrm>
            <a:off x="470452" y="238569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35388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522E67F-2151-96B0-549D-371FB4B340A7}"/>
                  </a:ext>
                </a:extLst>
              </p:cNvPr>
              <p:cNvSpPr txBox="1"/>
              <p:nvPr/>
            </p:nvSpPr>
            <p:spPr>
              <a:xfrm>
                <a:off x="7666608" y="5845832"/>
                <a:ext cx="3978141" cy="728661"/>
              </a:xfrm>
              <a:prstGeom prst="rect">
                <a:avLst/>
              </a:prstGeom>
              <a:noFill/>
            </p:spPr>
            <p:txBody>
              <a:bodyPr wrap="square">
                <a:spAutoFit/>
              </a:bodyPr>
              <a:lstStyle/>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p>
            </p:txBody>
          </p:sp>
        </mc:Choice>
        <mc:Fallback>
          <p:sp>
            <p:nvSpPr>
              <p:cNvPr id="6" name="TextBox 5">
                <a:extLst>
                  <a:ext uri="{FF2B5EF4-FFF2-40B4-BE49-F238E27FC236}">
                    <a16:creationId xmlns:a16="http://schemas.microsoft.com/office/drawing/2014/main" id="{9522E67F-2151-96B0-549D-371FB4B340A7}"/>
                  </a:ext>
                </a:extLst>
              </p:cNvPr>
              <p:cNvSpPr txBox="1">
                <a:spLocks noRot="1" noChangeAspect="1" noMove="1" noResize="1" noEditPoints="1" noAdjustHandles="1" noChangeArrowheads="1" noChangeShapeType="1" noTextEdit="1"/>
              </p:cNvSpPr>
              <p:nvPr/>
            </p:nvSpPr>
            <p:spPr>
              <a:xfrm>
                <a:off x="7666608" y="5845832"/>
                <a:ext cx="3978141" cy="728661"/>
              </a:xfrm>
              <a:prstGeom prst="rect">
                <a:avLst/>
              </a:prstGeom>
              <a:blipFill>
                <a:blip r:embed="rId5"/>
                <a:stretch>
                  <a:fillRect b="-4202"/>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084723" y="191693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084723" y="345642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084723" y="4995919"/>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867879" y="221267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867879" y="374821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67879" y="528786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Decision Procedures</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867879" y="76271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64376" y="2985571"/>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186410" y="4525063"/>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a:off x="8969566" y="182740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a:off x="901363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a:off x="9013633" y="481290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29620" y="1297036"/>
            <a:ext cx="2238259" cy="423320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212721" y="877112"/>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87905"/>
              <a:gd name="adj2" fmla="val -15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p:spTree>
    <p:extLst>
      <p:ext uri="{BB962C8B-B14F-4D97-AF65-F5344CB8AC3E}">
        <p14:creationId xmlns:p14="http://schemas.microsoft.com/office/powerpoint/2010/main" val="220076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3"/>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p:sp>
        <p:nvSpPr>
          <p:cNvPr id="4" name="Rectangle: Rounded Corners 3">
            <a:extLst>
              <a:ext uri="{FF2B5EF4-FFF2-40B4-BE49-F238E27FC236}">
                <a16:creationId xmlns:a16="http://schemas.microsoft.com/office/drawing/2014/main" id="{BE33D60B-FE7E-4CA7-BAB3-A1D8BB991954}"/>
              </a:ext>
            </a:extLst>
          </p:cNvPr>
          <p:cNvSpPr/>
          <p:nvPr/>
        </p:nvSpPr>
        <p:spPr>
          <a:xfrm>
            <a:off x="8752002" y="3193329"/>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
        <p:nvSpPr>
          <p:cNvPr id="6" name="TextBox 5">
            <a:extLst>
              <a:ext uri="{FF2B5EF4-FFF2-40B4-BE49-F238E27FC236}">
                <a16:creationId xmlns:a16="http://schemas.microsoft.com/office/drawing/2014/main" id="{8945F185-89A8-6E04-DA51-796AF54E685E}"/>
              </a:ext>
            </a:extLst>
          </p:cNvPr>
          <p:cNvSpPr txBox="1"/>
          <p:nvPr/>
        </p:nvSpPr>
        <p:spPr>
          <a:xfrm>
            <a:off x="8201320" y="1348033"/>
            <a:ext cx="2180340" cy="1477328"/>
          </a:xfrm>
          <a:prstGeom prst="rect">
            <a:avLst/>
          </a:prstGeom>
          <a:noFill/>
        </p:spPr>
        <p:txBody>
          <a:bodyPr wrap="none" rtlCol="0">
            <a:spAutoFit/>
          </a:bodyPr>
          <a:lstStyle/>
          <a:p>
            <a:r>
              <a:rPr lang="en-US" dirty="0"/>
              <a:t>Initial model for </a:t>
            </a:r>
            <a:r>
              <a:rPr lang="en-US" i="1" dirty="0"/>
              <a:t>true</a:t>
            </a:r>
            <a:r>
              <a:rPr lang="en-US" dirty="0"/>
              <a:t>:</a:t>
            </a:r>
          </a:p>
          <a:p>
            <a:r>
              <a:rPr lang="en-US" dirty="0"/>
              <a:t>S0 = (_ bv0 64)</a:t>
            </a:r>
          </a:p>
          <a:p>
            <a:r>
              <a:rPr lang="en-US" dirty="0"/>
              <a:t>S1 = (_ bv0 64)</a:t>
            </a:r>
          </a:p>
          <a:p>
            <a:endParaRPr lang="en-US" dirty="0"/>
          </a:p>
          <a:p>
            <a:r>
              <a:rPr lang="en-US" dirty="0"/>
              <a:t>Model of </a:t>
            </a:r>
          </a:p>
        </p:txBody>
      </p:sp>
      <p:pic>
        <p:nvPicPr>
          <p:cNvPr id="8" name="Picture 7">
            <a:extLst>
              <a:ext uri="{FF2B5EF4-FFF2-40B4-BE49-F238E27FC236}">
                <a16:creationId xmlns:a16="http://schemas.microsoft.com/office/drawing/2014/main" id="{E9180D71-EB6C-44D6-263E-8832C4EE4730}"/>
              </a:ext>
            </a:extLst>
          </p:cNvPr>
          <p:cNvPicPr>
            <a:picLocks noChangeAspect="1"/>
          </p:cNvPicPr>
          <p:nvPr/>
        </p:nvPicPr>
        <p:blipFill>
          <a:blip r:embed="rId2"/>
          <a:stretch>
            <a:fillRect/>
          </a:stretch>
        </p:blipFill>
        <p:spPr>
          <a:xfrm>
            <a:off x="1006021" y="2405169"/>
            <a:ext cx="5357071" cy="3396656"/>
          </a:xfrm>
          <a:prstGeom prst="rect">
            <a:avLst/>
          </a:prstGeom>
        </p:spPr>
      </p:pic>
    </p:spTree>
    <p:extLst>
      <p:ext uri="{BB962C8B-B14F-4D97-AF65-F5344CB8AC3E}">
        <p14:creationId xmlns:p14="http://schemas.microsoft.com/office/powerpoint/2010/main" val="175421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Why not E-matching?</a:t>
            </a:r>
          </a:p>
        </p:txBody>
      </p:sp>
      <p:sp>
        <p:nvSpPr>
          <p:cNvPr id="4" name="Rectangle: Rounded Corners 3">
            <a:extLst>
              <a:ext uri="{FF2B5EF4-FFF2-40B4-BE49-F238E27FC236}">
                <a16:creationId xmlns:a16="http://schemas.microsoft.com/office/drawing/2014/main" id="{DD8B5514-1507-0138-4DEB-4E79D2AD72D6}"/>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4120948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Figuring out why </a:t>
            </a:r>
            <a:r>
              <a:rPr lang="en-US" dirty="0" err="1"/>
              <a:t>sat.smt</a:t>
            </a:r>
            <a:r>
              <a:rPr lang="en-US" dirty="0"/>
              <a:t>=true does not work</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975377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Elim-</a:t>
            </a:r>
            <a:r>
              <a:rPr lang="en-US" dirty="0" err="1"/>
              <a:t>unconstr</a:t>
            </a:r>
            <a:r>
              <a:rPr lang="en-US" dirty="0"/>
              <a:t> tactic</a:t>
            </a:r>
          </a:p>
        </p:txBody>
      </p:sp>
      <p:sp>
        <p:nvSpPr>
          <p:cNvPr id="4" name="Rectangle: Rounded Corners 3">
            <a:extLst>
              <a:ext uri="{FF2B5EF4-FFF2-40B4-BE49-F238E27FC236}">
                <a16:creationId xmlns:a16="http://schemas.microsoft.com/office/drawing/2014/main" id="{723625BA-8513-A67A-F5DC-1F9D4CC4B189}"/>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524535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Controlling phase selection, and pre-processing</a:t>
            </a:r>
          </a:p>
          <a:p>
            <a:r>
              <a:rPr lang="en-US" dirty="0"/>
              <a:t>Notes about dev feedback</a:t>
            </a:r>
          </a:p>
        </p:txBody>
      </p:sp>
      <p:sp>
        <p:nvSpPr>
          <p:cNvPr id="4" name="Rectangle: Rounded Corners 3">
            <a:extLst>
              <a:ext uri="{FF2B5EF4-FFF2-40B4-BE49-F238E27FC236}">
                <a16:creationId xmlns:a16="http://schemas.microsoft.com/office/drawing/2014/main" id="{23771A01-B429-B4B9-AFB7-A091F41E2636}"/>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50595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a:p>
            <a:endParaRPr lang="en-US" dirty="0"/>
          </a:p>
          <a:p>
            <a:r>
              <a:rPr lang="en-US" dirty="0"/>
              <a:t>QSAT solves satisfiability </a:t>
            </a:r>
            <a:br>
              <a:rPr lang="en-US" dirty="0"/>
            </a:br>
            <a:r>
              <a:rPr lang="en-US" dirty="0"/>
              <a:t>for nested quantifiers.</a:t>
            </a:r>
          </a:p>
          <a:p>
            <a:endParaRPr lang="en-US" dirty="0"/>
          </a:p>
          <a:p>
            <a:r>
              <a:rPr lang="en-US" dirty="0"/>
              <a:t>It works on top of bit-vectors</a:t>
            </a:r>
            <a:br>
              <a:rPr lang="en-US" dirty="0"/>
            </a:br>
            <a:endParaRPr lang="en-US" dirty="0"/>
          </a:p>
          <a:p>
            <a:r>
              <a:rPr lang="en-US" dirty="0"/>
              <a:t>=&gt; bit-vector multiplier circuit recompiled on every instantiation</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3858705" y="1858926"/>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p:txBody>
      </p:sp>
      <p:sp>
        <p:nvSpPr>
          <p:cNvPr id="4" name="Rectangle: Rounded Corners 3">
            <a:extLst>
              <a:ext uri="{FF2B5EF4-FFF2-40B4-BE49-F238E27FC236}">
                <a16:creationId xmlns:a16="http://schemas.microsoft.com/office/drawing/2014/main" id="{9A833C36-C106-7981-8A09-EF0E58BDE263}"/>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grpSp>
        <p:nvGrpSpPr>
          <p:cNvPr id="45" name="Group 44">
            <a:extLst>
              <a:ext uri="{FF2B5EF4-FFF2-40B4-BE49-F238E27FC236}">
                <a16:creationId xmlns:a16="http://schemas.microsoft.com/office/drawing/2014/main" id="{596EBD35-26AC-829F-E083-00AA4EB763F1}"/>
              </a:ext>
            </a:extLst>
          </p:cNvPr>
          <p:cNvGrpSpPr/>
          <p:nvPr/>
        </p:nvGrpSpPr>
        <p:grpSpPr>
          <a:xfrm>
            <a:off x="6972053" y="1491734"/>
            <a:ext cx="4609872" cy="3874532"/>
            <a:chOff x="2047386" y="1371600"/>
            <a:chExt cx="4609872" cy="3874532"/>
          </a:xfrm>
        </p:grpSpPr>
        <p:sp>
          <p:nvSpPr>
            <p:cNvPr id="46" name="Rectangle 45">
              <a:extLst>
                <a:ext uri="{FF2B5EF4-FFF2-40B4-BE49-F238E27FC236}">
                  <a16:creationId xmlns:a16="http://schemas.microsoft.com/office/drawing/2014/main" id="{436D2664-5EAA-D4B7-B413-726FE8D7F238}"/>
                </a:ext>
              </a:extLst>
            </p:cNvPr>
            <p:cNvSpPr/>
            <p:nvPr/>
          </p:nvSpPr>
          <p:spPr>
            <a:xfrm>
              <a:off x="35052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47" name="Straight Connector 46">
              <a:extLst>
                <a:ext uri="{FF2B5EF4-FFF2-40B4-BE49-F238E27FC236}">
                  <a16:creationId xmlns:a16="http://schemas.microsoft.com/office/drawing/2014/main" id="{EE507521-79DC-232B-F204-A78F0476FBFE}"/>
                </a:ext>
              </a:extLst>
            </p:cNvPr>
            <p:cNvCxnSpPr/>
            <p:nvPr/>
          </p:nvCxnSpPr>
          <p:spPr>
            <a:xfrm rot="5400000">
              <a:off x="3816626" y="3727176"/>
              <a:ext cx="2438404" cy="13255"/>
            </a:xfrm>
            <a:prstGeom prst="line">
              <a:avLst/>
            </a:prstGeom>
            <a:noFill/>
            <a:ln w="9525" cap="flat" cmpd="sng" algn="ctr">
              <a:solidFill>
                <a:srgbClr val="4F81BD">
                  <a:shade val="95000"/>
                  <a:satMod val="105000"/>
                </a:srgbClr>
              </a:solidFill>
              <a:prstDash val="solid"/>
            </a:ln>
            <a:effectLst/>
          </p:spPr>
        </p:cxnSp>
        <p:cxnSp>
          <p:nvCxnSpPr>
            <p:cNvPr id="48" name="Straight Connector 47">
              <a:extLst>
                <a:ext uri="{FF2B5EF4-FFF2-40B4-BE49-F238E27FC236}">
                  <a16:creationId xmlns:a16="http://schemas.microsoft.com/office/drawing/2014/main" id="{A1175C15-5D3D-39DE-9879-29E717E2AE02}"/>
                </a:ext>
              </a:extLst>
            </p:cNvPr>
            <p:cNvCxnSpPr/>
            <p:nvPr/>
          </p:nvCxnSpPr>
          <p:spPr>
            <a:xfrm rot="5400000">
              <a:off x="3359428" y="2736574"/>
              <a:ext cx="609601" cy="13254"/>
            </a:xfrm>
            <a:prstGeom prst="line">
              <a:avLst/>
            </a:prstGeom>
            <a:noFill/>
            <a:ln w="9525" cap="flat" cmpd="sng" algn="ctr">
              <a:solidFill>
                <a:srgbClr val="4F81BD">
                  <a:shade val="95000"/>
                  <a:satMod val="105000"/>
                </a:srgbClr>
              </a:solidFill>
              <a:prstDash val="solid"/>
            </a:ln>
            <a:effectLst/>
          </p:spPr>
        </p:cxnSp>
        <p:cxnSp>
          <p:nvCxnSpPr>
            <p:cNvPr id="49" name="Straight Connector 48">
              <a:extLst>
                <a:ext uri="{FF2B5EF4-FFF2-40B4-BE49-F238E27FC236}">
                  <a16:creationId xmlns:a16="http://schemas.microsoft.com/office/drawing/2014/main" id="{F66DBBB6-0800-B5AF-EB7C-C98FE7585234}"/>
                </a:ext>
              </a:extLst>
            </p:cNvPr>
            <p:cNvCxnSpPr/>
            <p:nvPr/>
          </p:nvCxnSpPr>
          <p:spPr>
            <a:xfrm rot="5400000">
              <a:off x="2090532" y="2710070"/>
              <a:ext cx="556591" cy="13252"/>
            </a:xfrm>
            <a:prstGeom prst="line">
              <a:avLst/>
            </a:prstGeom>
            <a:noFill/>
            <a:ln w="9525" cap="flat" cmpd="sng" algn="ctr">
              <a:solidFill>
                <a:srgbClr val="4F81BD">
                  <a:shade val="95000"/>
                  <a:satMod val="105000"/>
                </a:srgbClr>
              </a:solidFill>
              <a:prstDash val="solid"/>
            </a:ln>
            <a:effectLst/>
          </p:spPr>
        </p:cxnSp>
        <p:sp>
          <p:nvSpPr>
            <p:cNvPr id="50" name="TextBox 49">
              <a:extLst>
                <a:ext uri="{FF2B5EF4-FFF2-40B4-BE49-F238E27FC236}">
                  <a16:creationId xmlns:a16="http://schemas.microsoft.com/office/drawing/2014/main" id="{5C0E8451-5531-FD7A-CC5A-2253BB354DE1}"/>
                </a:ext>
              </a:extLst>
            </p:cNvPr>
            <p:cNvSpPr txBox="1"/>
            <p:nvPr/>
          </p:nvSpPr>
          <p:spPr>
            <a:xfrm>
              <a:off x="59436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1" name="TextBox 50">
              <a:extLst>
                <a:ext uri="{FF2B5EF4-FFF2-40B4-BE49-F238E27FC236}">
                  <a16:creationId xmlns:a16="http://schemas.microsoft.com/office/drawing/2014/main" id="{B56CAB99-F139-6E8B-35C3-051206AE647C}"/>
                </a:ext>
              </a:extLst>
            </p:cNvPr>
            <p:cNvSpPr txBox="1"/>
            <p:nvPr/>
          </p:nvSpPr>
          <p:spPr>
            <a:xfrm>
              <a:off x="47727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66CAE210-C934-8F17-EC51-9D7187A830C1}"/>
                </a:ext>
              </a:extLst>
            </p:cNvPr>
            <p:cNvSpPr txBox="1"/>
            <p:nvPr/>
          </p:nvSpPr>
          <p:spPr>
            <a:xfrm>
              <a:off x="35052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FCBE30AF-56FA-4415-8748-2C1F381BAC48}"/>
                </a:ext>
              </a:extLst>
            </p:cNvPr>
            <p:cNvSpPr txBox="1"/>
            <p:nvPr/>
          </p:nvSpPr>
          <p:spPr>
            <a:xfrm>
              <a:off x="21819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3</a:t>
              </a:r>
              <a:endParaRPr kumimoji="0" lang="en-US" sz="1800"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CB32DC00-BC24-2603-66EB-612BD1E8F9C0}"/>
                </a:ext>
              </a:extLst>
            </p:cNvPr>
            <p:cNvCxnSpPr/>
            <p:nvPr/>
          </p:nvCxnSpPr>
          <p:spPr>
            <a:xfrm rot="5400000">
              <a:off x="4692925" y="3384276"/>
              <a:ext cx="3124205" cy="13252"/>
            </a:xfrm>
            <a:prstGeom prst="line">
              <a:avLst/>
            </a:prstGeom>
            <a:noFill/>
            <a:ln w="9525" cap="flat" cmpd="sng" algn="ctr">
              <a:solidFill>
                <a:srgbClr val="4F81BD">
                  <a:shade val="95000"/>
                  <a:satMod val="105000"/>
                </a:srgbClr>
              </a:solidFill>
              <a:prstDash val="solid"/>
            </a:ln>
            <a:effectLst/>
          </p:spPr>
        </p:cxnSp>
        <p:sp>
          <p:nvSpPr>
            <p:cNvPr id="55" name="TextBox 54">
              <a:extLst>
                <a:ext uri="{FF2B5EF4-FFF2-40B4-BE49-F238E27FC236}">
                  <a16:creationId xmlns:a16="http://schemas.microsoft.com/office/drawing/2014/main" id="{42F9E028-9810-C2CB-43BA-B7C8D13F4C69}"/>
                </a:ext>
              </a:extLst>
            </p:cNvPr>
            <p:cNvSpPr txBox="1"/>
            <p:nvPr/>
          </p:nvSpPr>
          <p:spPr>
            <a:xfrm>
              <a:off x="54585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6" name="TextBox 55">
              <a:extLst>
                <a:ext uri="{FF2B5EF4-FFF2-40B4-BE49-F238E27FC236}">
                  <a16:creationId xmlns:a16="http://schemas.microsoft.com/office/drawing/2014/main" id="{FAC3453E-0CD5-0631-4D09-9B3124AEFEE3}"/>
                </a:ext>
              </a:extLst>
            </p:cNvPr>
            <p:cNvSpPr txBox="1"/>
            <p:nvPr/>
          </p:nvSpPr>
          <p:spPr>
            <a:xfrm>
              <a:off x="3962401"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7" name="TextBox 56">
              <a:extLst>
                <a:ext uri="{FF2B5EF4-FFF2-40B4-BE49-F238E27FC236}">
                  <a16:creationId xmlns:a16="http://schemas.microsoft.com/office/drawing/2014/main" id="{FCD1E1A4-848F-DE50-463C-4A3D07E2A601}"/>
                </a:ext>
              </a:extLst>
            </p:cNvPr>
            <p:cNvSpPr txBox="1"/>
            <p:nvPr/>
          </p:nvSpPr>
          <p:spPr>
            <a:xfrm>
              <a:off x="27153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8" name="TextBox 57">
              <a:extLst>
                <a:ext uri="{FF2B5EF4-FFF2-40B4-BE49-F238E27FC236}">
                  <a16:creationId xmlns:a16="http://schemas.microsoft.com/office/drawing/2014/main" id="{93363505-34D0-E342-48FD-7793FD5C1A3B}"/>
                </a:ext>
              </a:extLst>
            </p:cNvPr>
            <p:cNvSpPr txBox="1"/>
            <p:nvPr/>
          </p:nvSpPr>
          <p:spPr>
            <a:xfrm>
              <a:off x="41148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9" name="Rectangle 58">
              <a:extLst>
                <a:ext uri="{FF2B5EF4-FFF2-40B4-BE49-F238E27FC236}">
                  <a16:creationId xmlns:a16="http://schemas.microsoft.com/office/drawing/2014/main" id="{BA45CE03-230A-01A4-B387-5551F2C9FBB8}"/>
                </a:ext>
              </a:extLst>
            </p:cNvPr>
            <p:cNvSpPr/>
            <p:nvPr/>
          </p:nvSpPr>
          <p:spPr>
            <a:xfrm>
              <a:off x="4876801" y="1981200"/>
              <a:ext cx="516835" cy="5334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0" name="Rectangle 59">
              <a:extLst>
                <a:ext uri="{FF2B5EF4-FFF2-40B4-BE49-F238E27FC236}">
                  <a16:creationId xmlns:a16="http://schemas.microsoft.com/office/drawing/2014/main" id="{757A71A6-EDDB-451C-0FA6-5601C9F10C26}"/>
                </a:ext>
              </a:extLst>
            </p:cNvPr>
            <p:cNvSpPr/>
            <p:nvPr/>
          </p:nvSpPr>
          <p:spPr>
            <a:xfrm>
              <a:off x="35052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1" name="Rectangle 60">
              <a:extLst>
                <a:ext uri="{FF2B5EF4-FFF2-40B4-BE49-F238E27FC236}">
                  <a16:creationId xmlns:a16="http://schemas.microsoft.com/office/drawing/2014/main" id="{9399C5D8-7D89-BC88-1DC7-238EF759C97E}"/>
                </a:ext>
              </a:extLst>
            </p:cNvPr>
            <p:cNvSpPr/>
            <p:nvPr/>
          </p:nvSpPr>
          <p:spPr>
            <a:xfrm>
              <a:off x="22098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cxnSp>
          <p:nvCxnSpPr>
            <p:cNvPr id="62" name="Straight Connector 61">
              <a:extLst>
                <a:ext uri="{FF2B5EF4-FFF2-40B4-BE49-F238E27FC236}">
                  <a16:creationId xmlns:a16="http://schemas.microsoft.com/office/drawing/2014/main" id="{46A94ADF-3BE2-5658-2DE1-1579CEE10BB4}"/>
                </a:ext>
              </a:extLst>
            </p:cNvPr>
            <p:cNvCxnSpPr/>
            <p:nvPr/>
          </p:nvCxnSpPr>
          <p:spPr>
            <a:xfrm rot="5400000">
              <a:off x="4952999" y="1828801"/>
              <a:ext cx="304802" cy="0"/>
            </a:xfrm>
            <a:prstGeom prst="line">
              <a:avLst/>
            </a:prstGeom>
            <a:noFill/>
            <a:ln w="9525" cap="flat" cmpd="sng" algn="ctr">
              <a:solidFill>
                <a:srgbClr val="4F81BD">
                  <a:shade val="95000"/>
                  <a:satMod val="105000"/>
                </a:srgbClr>
              </a:solidFill>
              <a:prstDash val="solid"/>
            </a:ln>
            <a:effectLst/>
          </p:spPr>
        </p:cxnSp>
        <p:cxnSp>
          <p:nvCxnSpPr>
            <p:cNvPr id="63" name="Straight Connector 62">
              <a:extLst>
                <a:ext uri="{FF2B5EF4-FFF2-40B4-BE49-F238E27FC236}">
                  <a16:creationId xmlns:a16="http://schemas.microsoft.com/office/drawing/2014/main" id="{E5BE9377-CF21-2040-182C-DCB322837C04}"/>
                </a:ext>
              </a:extLst>
            </p:cNvPr>
            <p:cNvCxnSpPr/>
            <p:nvPr/>
          </p:nvCxnSpPr>
          <p:spPr>
            <a:xfrm rot="5400000">
              <a:off x="3581399" y="1828801"/>
              <a:ext cx="304802" cy="0"/>
            </a:xfrm>
            <a:prstGeom prst="line">
              <a:avLst/>
            </a:prstGeom>
            <a:noFill/>
            <a:ln w="9525" cap="flat" cmpd="sng" algn="ctr">
              <a:solidFill>
                <a:srgbClr val="4F81BD">
                  <a:shade val="95000"/>
                  <a:satMod val="105000"/>
                </a:srgbClr>
              </a:solidFill>
              <a:prstDash val="solid"/>
            </a:ln>
            <a:effectLst/>
          </p:spPr>
        </p:cxnSp>
        <p:cxnSp>
          <p:nvCxnSpPr>
            <p:cNvPr id="64" name="Straight Connector 63">
              <a:extLst>
                <a:ext uri="{FF2B5EF4-FFF2-40B4-BE49-F238E27FC236}">
                  <a16:creationId xmlns:a16="http://schemas.microsoft.com/office/drawing/2014/main" id="{5C08C8F1-6B75-9606-0219-CE22500172A6}"/>
                </a:ext>
              </a:extLst>
            </p:cNvPr>
            <p:cNvCxnSpPr/>
            <p:nvPr/>
          </p:nvCxnSpPr>
          <p:spPr>
            <a:xfrm rot="5400000">
              <a:off x="2209799" y="1828801"/>
              <a:ext cx="304802" cy="0"/>
            </a:xfrm>
            <a:prstGeom prst="line">
              <a:avLst/>
            </a:prstGeom>
            <a:noFill/>
            <a:ln w="9525" cap="flat" cmpd="sng" algn="ctr">
              <a:solidFill>
                <a:srgbClr val="4F81BD">
                  <a:shade val="95000"/>
                  <a:satMod val="105000"/>
                </a:srgbClr>
              </a:solidFill>
              <a:prstDash val="solid"/>
            </a:ln>
            <a:effectLst/>
          </p:spPr>
        </p:cxnSp>
        <p:cxnSp>
          <p:nvCxnSpPr>
            <p:cNvPr id="65" name="Straight Connector 64">
              <a:extLst>
                <a:ext uri="{FF2B5EF4-FFF2-40B4-BE49-F238E27FC236}">
                  <a16:creationId xmlns:a16="http://schemas.microsoft.com/office/drawing/2014/main" id="{4F163CFA-3258-8E25-C3BD-8C412AC097E9}"/>
                </a:ext>
              </a:extLst>
            </p:cNvPr>
            <p:cNvCxnSpPr/>
            <p:nvPr/>
          </p:nvCxnSpPr>
          <p:spPr>
            <a:xfrm rot="10800000">
              <a:off x="5410200" y="2362199"/>
              <a:ext cx="304800" cy="0"/>
            </a:xfrm>
            <a:prstGeom prst="line">
              <a:avLst/>
            </a:prstGeom>
            <a:noFill/>
            <a:ln w="9525" cap="flat" cmpd="sng" algn="ctr">
              <a:solidFill>
                <a:srgbClr val="4F81BD">
                  <a:shade val="95000"/>
                  <a:satMod val="105000"/>
                </a:srgbClr>
              </a:solidFill>
              <a:prstDash val="solid"/>
            </a:ln>
            <a:effectLst/>
          </p:spPr>
        </p:cxnSp>
        <p:cxnSp>
          <p:nvCxnSpPr>
            <p:cNvPr id="66" name="Straight Connector 65">
              <a:extLst>
                <a:ext uri="{FF2B5EF4-FFF2-40B4-BE49-F238E27FC236}">
                  <a16:creationId xmlns:a16="http://schemas.microsoft.com/office/drawing/2014/main" id="{FADC6C05-5505-A96F-09B7-98F01207F971}"/>
                </a:ext>
              </a:extLst>
            </p:cNvPr>
            <p:cNvCxnSpPr/>
            <p:nvPr/>
          </p:nvCxnSpPr>
          <p:spPr>
            <a:xfrm rot="10800000">
              <a:off x="4038601" y="2362200"/>
              <a:ext cx="304800" cy="0"/>
            </a:xfrm>
            <a:prstGeom prst="line">
              <a:avLst/>
            </a:prstGeom>
            <a:noFill/>
            <a:ln w="9525" cap="flat" cmpd="sng" algn="ctr">
              <a:solidFill>
                <a:srgbClr val="4F81BD">
                  <a:shade val="95000"/>
                  <a:satMod val="105000"/>
                </a:srgbClr>
              </a:solidFill>
              <a:prstDash val="solid"/>
            </a:ln>
            <a:effectLst/>
          </p:spPr>
        </p:cxnSp>
        <p:cxnSp>
          <p:nvCxnSpPr>
            <p:cNvPr id="67" name="Straight Connector 66">
              <a:extLst>
                <a:ext uri="{FF2B5EF4-FFF2-40B4-BE49-F238E27FC236}">
                  <a16:creationId xmlns:a16="http://schemas.microsoft.com/office/drawing/2014/main" id="{E0B22157-EDF5-0F96-EB85-79AC81A02AAF}"/>
                </a:ext>
              </a:extLst>
            </p:cNvPr>
            <p:cNvCxnSpPr/>
            <p:nvPr/>
          </p:nvCxnSpPr>
          <p:spPr>
            <a:xfrm rot="10800000">
              <a:off x="2743201" y="2362200"/>
              <a:ext cx="304800" cy="0"/>
            </a:xfrm>
            <a:prstGeom prst="line">
              <a:avLst/>
            </a:prstGeom>
            <a:noFill/>
            <a:ln w="9525" cap="flat" cmpd="sng" algn="ctr">
              <a:solidFill>
                <a:srgbClr val="4F81BD">
                  <a:shade val="95000"/>
                  <a:satMod val="105000"/>
                </a:srgbClr>
              </a:solidFill>
              <a:prstDash val="solid"/>
            </a:ln>
            <a:effectLst/>
          </p:spPr>
        </p:cxnSp>
        <p:sp>
          <p:nvSpPr>
            <p:cNvPr id="68" name="Rectangle 67">
              <a:extLst>
                <a:ext uri="{FF2B5EF4-FFF2-40B4-BE49-F238E27FC236}">
                  <a16:creationId xmlns:a16="http://schemas.microsoft.com/office/drawing/2014/main" id="{CB37F1D8-17EC-BE76-4EB4-69EB6AB83AC1}"/>
                </a:ext>
              </a:extLst>
            </p:cNvPr>
            <p:cNvSpPr/>
            <p:nvPr/>
          </p:nvSpPr>
          <p:spPr>
            <a:xfrm>
              <a:off x="22098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69" name="Straight Connector 68">
              <a:extLst>
                <a:ext uri="{FF2B5EF4-FFF2-40B4-BE49-F238E27FC236}">
                  <a16:creationId xmlns:a16="http://schemas.microsoft.com/office/drawing/2014/main" id="{C648B1AD-687C-EF87-26C0-CEC2E923EB01}"/>
                </a:ext>
              </a:extLst>
            </p:cNvPr>
            <p:cNvCxnSpPr/>
            <p:nvPr/>
          </p:nvCxnSpPr>
          <p:spPr>
            <a:xfrm rot="10800000">
              <a:off x="4038601" y="3352799"/>
              <a:ext cx="304800"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4C9F6103-DF03-BACD-D01F-5AAB4D603404}"/>
                </a:ext>
              </a:extLst>
            </p:cNvPr>
            <p:cNvCxnSpPr/>
            <p:nvPr/>
          </p:nvCxnSpPr>
          <p:spPr>
            <a:xfrm rot="10800000">
              <a:off x="2743200" y="3352799"/>
              <a:ext cx="304800" cy="0"/>
            </a:xfrm>
            <a:prstGeom prst="line">
              <a:avLst/>
            </a:prstGeom>
            <a:noFill/>
            <a:ln w="9525" cap="flat" cmpd="sng" algn="ctr">
              <a:solidFill>
                <a:srgbClr val="4F81BD">
                  <a:shade val="95000"/>
                  <a:satMod val="105000"/>
                </a:srgbClr>
              </a:solidFill>
              <a:prstDash val="solid"/>
            </a:ln>
            <a:effectLst/>
          </p:spPr>
        </p:cxnSp>
        <p:cxnSp>
          <p:nvCxnSpPr>
            <p:cNvPr id="71" name="Straight Connector 70">
              <a:extLst>
                <a:ext uri="{FF2B5EF4-FFF2-40B4-BE49-F238E27FC236}">
                  <a16:creationId xmlns:a16="http://schemas.microsoft.com/office/drawing/2014/main" id="{CBF7ABC0-43AE-F9BF-38A6-48C3A35E2E69}"/>
                </a:ext>
              </a:extLst>
            </p:cNvPr>
            <p:cNvCxnSpPr/>
            <p:nvPr/>
          </p:nvCxnSpPr>
          <p:spPr>
            <a:xfrm rot="10800000">
              <a:off x="2667000" y="4419600"/>
              <a:ext cx="304800" cy="0"/>
            </a:xfrm>
            <a:prstGeom prst="line">
              <a:avLst/>
            </a:prstGeom>
            <a:noFill/>
            <a:ln w="9525" cap="flat" cmpd="sng" algn="ctr">
              <a:solidFill>
                <a:srgbClr val="4F81BD">
                  <a:shade val="95000"/>
                  <a:satMod val="105000"/>
                </a:srgbClr>
              </a:solidFill>
              <a:prstDash val="solid"/>
            </a:ln>
            <a:effectLst/>
          </p:spPr>
        </p:cxnSp>
        <p:sp>
          <p:nvSpPr>
            <p:cNvPr id="72" name="Rectangle 71">
              <a:extLst>
                <a:ext uri="{FF2B5EF4-FFF2-40B4-BE49-F238E27FC236}">
                  <a16:creationId xmlns:a16="http://schemas.microsoft.com/office/drawing/2014/main" id="{8B2BF8AA-CC33-C571-011D-B682B23D8067}"/>
                </a:ext>
              </a:extLst>
            </p:cNvPr>
            <p:cNvSpPr/>
            <p:nvPr/>
          </p:nvSpPr>
          <p:spPr>
            <a:xfrm>
              <a:off x="2150166" y="4154992"/>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73" name="Straight Connector 72">
              <a:extLst>
                <a:ext uri="{FF2B5EF4-FFF2-40B4-BE49-F238E27FC236}">
                  <a16:creationId xmlns:a16="http://schemas.microsoft.com/office/drawing/2014/main" id="{0A1E8487-4740-4E10-FC91-F9D3BD06A521}"/>
                </a:ext>
              </a:extLst>
            </p:cNvPr>
            <p:cNvCxnSpPr/>
            <p:nvPr/>
          </p:nvCxnSpPr>
          <p:spPr>
            <a:xfrm rot="5400000">
              <a:off x="2090532" y="3829878"/>
              <a:ext cx="556591" cy="13252"/>
            </a:xfrm>
            <a:prstGeom prst="line">
              <a:avLst/>
            </a:prstGeom>
            <a:noFill/>
            <a:ln w="9525" cap="flat" cmpd="sng" algn="ctr">
              <a:solidFill>
                <a:srgbClr val="4F81BD">
                  <a:shade val="95000"/>
                  <a:satMod val="105000"/>
                </a:srgbClr>
              </a:solidFill>
              <a:prstDash val="solid"/>
            </a:ln>
            <a:effectLst/>
          </p:spPr>
        </p:cxnSp>
        <p:sp>
          <p:nvSpPr>
            <p:cNvPr id="74" name="TextBox 73">
              <a:extLst>
                <a:ext uri="{FF2B5EF4-FFF2-40B4-BE49-F238E27FC236}">
                  <a16:creationId xmlns:a16="http://schemas.microsoft.com/office/drawing/2014/main" id="{1ED2C4B1-5F01-6A81-38EC-64E9BCADCE1F}"/>
                </a:ext>
              </a:extLst>
            </p:cNvPr>
            <p:cNvSpPr txBox="1"/>
            <p:nvPr/>
          </p:nvSpPr>
          <p:spPr>
            <a:xfrm>
              <a:off x="27432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D91252F4-AB5A-6F4E-6E14-067A74E1921A}"/>
                </a:ext>
              </a:extLst>
            </p:cNvPr>
            <p:cNvSpPr txBox="1"/>
            <p:nvPr/>
          </p:nvSpPr>
          <p:spPr>
            <a:xfrm>
              <a:off x="2743201" y="4038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3</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cxnSp>
          <p:nvCxnSpPr>
            <p:cNvPr id="76" name="Straight Connector 75">
              <a:extLst>
                <a:ext uri="{FF2B5EF4-FFF2-40B4-BE49-F238E27FC236}">
                  <a16:creationId xmlns:a16="http://schemas.microsoft.com/office/drawing/2014/main" id="{69FA9FC5-F62A-4E22-2B60-7A1E2A99DD00}"/>
                </a:ext>
              </a:extLst>
            </p:cNvPr>
            <p:cNvCxnSpPr/>
            <p:nvPr/>
          </p:nvCxnSpPr>
          <p:spPr>
            <a:xfrm rot="16200000" flipH="1">
              <a:off x="2946953" y="4229099"/>
              <a:ext cx="1447804" cy="2"/>
            </a:xfrm>
            <a:prstGeom prst="line">
              <a:avLst/>
            </a:prstGeom>
            <a:noFill/>
            <a:ln w="9525" cap="flat" cmpd="sng" algn="ctr">
              <a:solidFill>
                <a:srgbClr val="4F81BD">
                  <a:shade val="95000"/>
                  <a:satMod val="105000"/>
                </a:srgbClr>
              </a:solidFill>
              <a:prstDash val="solid"/>
            </a:ln>
            <a:effectLst/>
          </p:spPr>
        </p:cxnSp>
        <p:cxnSp>
          <p:nvCxnSpPr>
            <p:cNvPr id="77" name="Straight Connector 76">
              <a:extLst>
                <a:ext uri="{FF2B5EF4-FFF2-40B4-BE49-F238E27FC236}">
                  <a16:creationId xmlns:a16="http://schemas.microsoft.com/office/drawing/2014/main" id="{5AB0CF8E-28C3-C924-3D41-06EADCC5298E}"/>
                </a:ext>
              </a:extLst>
            </p:cNvPr>
            <p:cNvCxnSpPr/>
            <p:nvPr/>
          </p:nvCxnSpPr>
          <p:spPr>
            <a:xfrm rot="5400000">
              <a:off x="2146854" y="4800601"/>
              <a:ext cx="304803" cy="1"/>
            </a:xfrm>
            <a:prstGeom prst="line">
              <a:avLst/>
            </a:prstGeom>
            <a:noFill/>
            <a:ln w="9525" cap="flat" cmpd="sng" algn="ctr">
              <a:solidFill>
                <a:srgbClr val="4F81BD">
                  <a:shade val="95000"/>
                  <a:satMod val="105000"/>
                </a:srgbClr>
              </a:solidFill>
              <a:prstDash val="solid"/>
            </a:ln>
            <a:effectLst/>
          </p:spPr>
        </p:cxnSp>
        <p:cxnSp>
          <p:nvCxnSpPr>
            <p:cNvPr id="78" name="Elbow Connector 157">
              <a:extLst>
                <a:ext uri="{FF2B5EF4-FFF2-40B4-BE49-F238E27FC236}">
                  <a16:creationId xmlns:a16="http://schemas.microsoft.com/office/drawing/2014/main" id="{C215F224-E553-3130-B42F-EB7FC60826FD}"/>
                </a:ext>
              </a:extLst>
            </p:cNvPr>
            <p:cNvCxnSpPr/>
            <p:nvPr/>
          </p:nvCxnSpPr>
          <p:spPr>
            <a:xfrm rot="10800000" flipV="1">
              <a:off x="4022037" y="24914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79" name="Elbow Connector 158">
              <a:extLst>
                <a:ext uri="{FF2B5EF4-FFF2-40B4-BE49-F238E27FC236}">
                  <a16:creationId xmlns:a16="http://schemas.microsoft.com/office/drawing/2014/main" id="{C178942C-A50F-C0A6-EE47-3268F7FC9F4E}"/>
                </a:ext>
              </a:extLst>
            </p:cNvPr>
            <p:cNvCxnSpPr/>
            <p:nvPr/>
          </p:nvCxnSpPr>
          <p:spPr>
            <a:xfrm rot="10800000" flipV="1">
              <a:off x="2667000" y="2474408"/>
              <a:ext cx="838200" cy="520585"/>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80" name="Elbow Connector 162">
              <a:extLst>
                <a:ext uri="{FF2B5EF4-FFF2-40B4-BE49-F238E27FC236}">
                  <a16:creationId xmlns:a16="http://schemas.microsoft.com/office/drawing/2014/main" id="{2DEDE3E0-0F7E-80E9-7E49-8B9BD0BEE01D}"/>
                </a:ext>
              </a:extLst>
            </p:cNvPr>
            <p:cNvCxnSpPr/>
            <p:nvPr/>
          </p:nvCxnSpPr>
          <p:spPr>
            <a:xfrm rot="10800000" flipV="1">
              <a:off x="2650436" y="35582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sp>
          <p:nvSpPr>
            <p:cNvPr id="81" name="Rectangle 80">
              <a:extLst>
                <a:ext uri="{FF2B5EF4-FFF2-40B4-BE49-F238E27FC236}">
                  <a16:creationId xmlns:a16="http://schemas.microsoft.com/office/drawing/2014/main" id="{488FDA38-E72B-E05B-50AC-8232A4AA655C}"/>
                </a:ext>
              </a:extLst>
            </p:cNvPr>
            <p:cNvSpPr/>
            <p:nvPr/>
          </p:nvSpPr>
          <p:spPr>
            <a:xfrm>
              <a:off x="596012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0</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2" name="Rectangle 81">
              <a:extLst>
                <a:ext uri="{FF2B5EF4-FFF2-40B4-BE49-F238E27FC236}">
                  <a16:creationId xmlns:a16="http://schemas.microsoft.com/office/drawing/2014/main" id="{39D8CB57-DD6B-3D4B-A615-4AC087CB5031}"/>
                </a:ext>
              </a:extLst>
            </p:cNvPr>
            <p:cNvSpPr/>
            <p:nvPr/>
          </p:nvSpPr>
          <p:spPr>
            <a:xfrm>
              <a:off x="475225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1</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3" name="Rectangle 82">
              <a:extLst>
                <a:ext uri="{FF2B5EF4-FFF2-40B4-BE49-F238E27FC236}">
                  <a16:creationId xmlns:a16="http://schemas.microsoft.com/office/drawing/2014/main" id="{8DAB1251-AA94-FA06-944F-D306FFDB8A92}"/>
                </a:ext>
              </a:extLst>
            </p:cNvPr>
            <p:cNvSpPr/>
            <p:nvPr/>
          </p:nvSpPr>
          <p:spPr>
            <a:xfrm>
              <a:off x="34189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2</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4" name="Rectangle 83">
              <a:extLst>
                <a:ext uri="{FF2B5EF4-FFF2-40B4-BE49-F238E27FC236}">
                  <a16:creationId xmlns:a16="http://schemas.microsoft.com/office/drawing/2014/main" id="{798A54D1-B3F3-DE18-CAB8-25292B212047}"/>
                </a:ext>
              </a:extLst>
            </p:cNvPr>
            <p:cNvSpPr/>
            <p:nvPr/>
          </p:nvSpPr>
          <p:spPr>
            <a:xfrm>
              <a:off x="20473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3</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437824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7" name="Picture 6">
            <a:extLst>
              <a:ext uri="{FF2B5EF4-FFF2-40B4-BE49-F238E27FC236}">
                <a16:creationId xmlns:a16="http://schemas.microsoft.com/office/drawing/2014/main" id="{EEC3902D-70D6-7215-5554-9DE1DD5A29FD}"/>
              </a:ext>
            </a:extLst>
          </p:cNvPr>
          <p:cNvPicPr>
            <a:picLocks noChangeAspect="1"/>
          </p:cNvPicPr>
          <p:nvPr/>
        </p:nvPicPr>
        <p:blipFill>
          <a:blip r:embed="rId2"/>
          <a:stretch>
            <a:fillRect/>
          </a:stretch>
        </p:blipFill>
        <p:spPr>
          <a:xfrm>
            <a:off x="3008695" y="0"/>
            <a:ext cx="9202944" cy="6858000"/>
          </a:xfrm>
          <a:prstGeom prst="rect">
            <a:avLst/>
          </a:prstGeom>
        </p:spPr>
      </p:pic>
      <p:sp>
        <p:nvSpPr>
          <p:cNvPr id="11" name="TextBox 10">
            <a:extLst>
              <a:ext uri="{FF2B5EF4-FFF2-40B4-BE49-F238E27FC236}">
                <a16:creationId xmlns:a16="http://schemas.microsoft.com/office/drawing/2014/main" id="{AEEDE18E-5F84-0769-B11E-D097A1F4C0EA}"/>
              </a:ext>
            </a:extLst>
          </p:cNvPr>
          <p:cNvSpPr txBox="1"/>
          <p:nvPr/>
        </p:nvSpPr>
        <p:spPr>
          <a:xfrm>
            <a:off x="675196" y="2479531"/>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sp>
        <p:nvSpPr>
          <p:cNvPr id="14" name="TextBox 13">
            <a:extLst>
              <a:ext uri="{FF2B5EF4-FFF2-40B4-BE49-F238E27FC236}">
                <a16:creationId xmlns:a16="http://schemas.microsoft.com/office/drawing/2014/main" id="{37806D6A-FE0F-9CA0-8E4D-629C19B58B04}"/>
              </a:ext>
            </a:extLst>
          </p:cNvPr>
          <p:cNvSpPr txBox="1"/>
          <p:nvPr/>
        </p:nvSpPr>
        <p:spPr>
          <a:xfrm>
            <a:off x="762785" y="1008933"/>
            <a:ext cx="3373744" cy="461665"/>
          </a:xfrm>
          <a:prstGeom prst="rect">
            <a:avLst/>
          </a:prstGeom>
          <a:noFill/>
        </p:spPr>
        <p:txBody>
          <a:bodyPr wrap="none" rtlCol="0">
            <a:spAutoFit/>
          </a:bodyPr>
          <a:lstStyle/>
          <a:p>
            <a:r>
              <a:rPr lang="en-US" sz="2400" dirty="0"/>
              <a:t>Skip repeated bit-blasting</a:t>
            </a:r>
          </a:p>
        </p:txBody>
      </p:sp>
      <p:sp>
        <p:nvSpPr>
          <p:cNvPr id="15" name="TextBox 14">
            <a:extLst>
              <a:ext uri="{FF2B5EF4-FFF2-40B4-BE49-F238E27FC236}">
                <a16:creationId xmlns:a16="http://schemas.microsoft.com/office/drawing/2014/main" id="{CEC8E0EE-36CA-F63A-CC3E-817798DF7CC6}"/>
              </a:ext>
            </a:extLst>
          </p:cNvPr>
          <p:cNvSpPr txBox="1"/>
          <p:nvPr/>
        </p:nvSpPr>
        <p:spPr>
          <a:xfrm>
            <a:off x="762785" y="4688793"/>
            <a:ext cx="3226524" cy="1754326"/>
          </a:xfrm>
          <a:prstGeom prst="rect">
            <a:avLst/>
          </a:prstGeom>
          <a:noFill/>
        </p:spPr>
        <p:txBody>
          <a:bodyPr wrap="none" rtlCol="0">
            <a:spAutoFit/>
          </a:bodyPr>
          <a:lstStyle/>
          <a:p>
            <a:r>
              <a:rPr lang="en-US" dirty="0"/>
              <a:t>The problem is now pure 2-QBF.</a:t>
            </a:r>
          </a:p>
          <a:p>
            <a:endParaRPr lang="en-US" dirty="0"/>
          </a:p>
          <a:p>
            <a:endParaRPr lang="en-US" dirty="0"/>
          </a:p>
          <a:p>
            <a:r>
              <a:rPr lang="en-US" dirty="0"/>
              <a:t>Option:</a:t>
            </a:r>
          </a:p>
          <a:p>
            <a:r>
              <a:rPr lang="en-US" dirty="0"/>
              <a:t>Feed output of tactic (w/o </a:t>
            </a:r>
            <a:r>
              <a:rPr lang="en-US" dirty="0" err="1"/>
              <a:t>qsat</a:t>
            </a:r>
            <a:r>
              <a:rPr lang="en-US" dirty="0"/>
              <a:t>) </a:t>
            </a:r>
          </a:p>
          <a:p>
            <a:r>
              <a:rPr lang="en-US" dirty="0"/>
              <a:t>to a dedicated QBF solver.</a:t>
            </a:r>
          </a:p>
        </p:txBody>
      </p:sp>
    </p:spTree>
    <p:extLst>
      <p:ext uri="{BB962C8B-B14F-4D97-AF65-F5344CB8AC3E}">
        <p14:creationId xmlns:p14="http://schemas.microsoft.com/office/powerpoint/2010/main" val="610258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The magic didn’t happen</a:t>
            </a:r>
          </a:p>
        </p:txBody>
      </p:sp>
      <p:pic>
        <p:nvPicPr>
          <p:cNvPr id="5" name="Picture 4">
            <a:extLst>
              <a:ext uri="{FF2B5EF4-FFF2-40B4-BE49-F238E27FC236}">
                <a16:creationId xmlns:a16="http://schemas.microsoft.com/office/drawing/2014/main" id="{F0434425-62F9-2DC5-77D9-96907A46D1DF}"/>
              </a:ext>
            </a:extLst>
          </p:cNvPr>
          <p:cNvPicPr>
            <a:picLocks noChangeAspect="1"/>
          </p:cNvPicPr>
          <p:nvPr/>
        </p:nvPicPr>
        <p:blipFill>
          <a:blip r:embed="rId2"/>
          <a:stretch>
            <a:fillRect/>
          </a:stretch>
        </p:blipFill>
        <p:spPr>
          <a:xfrm>
            <a:off x="5179809" y="1997648"/>
            <a:ext cx="6658904" cy="4220164"/>
          </a:xfrm>
          <a:prstGeom prst="rect">
            <a:avLst/>
          </a:prstGeom>
        </p:spPr>
      </p:pic>
      <p:sp>
        <p:nvSpPr>
          <p:cNvPr id="6" name="TextBox 5">
            <a:extLst>
              <a:ext uri="{FF2B5EF4-FFF2-40B4-BE49-F238E27FC236}">
                <a16:creationId xmlns:a16="http://schemas.microsoft.com/office/drawing/2014/main" id="{1FD07783-93F7-A9DB-4A52-4FB99E595610}"/>
              </a:ext>
            </a:extLst>
          </p:cNvPr>
          <p:cNvSpPr txBox="1"/>
          <p:nvPr/>
        </p:nvSpPr>
        <p:spPr>
          <a:xfrm>
            <a:off x="722330" y="2573799"/>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pic>
        <p:nvPicPr>
          <p:cNvPr id="1026" name="Picture 2" descr="Control-C Free Stock Photo | FreeImages">
            <a:extLst>
              <a:ext uri="{FF2B5EF4-FFF2-40B4-BE49-F238E27FC236}">
                <a16:creationId xmlns:a16="http://schemas.microsoft.com/office/drawing/2014/main" id="{63F7E68B-8D78-A499-1A1C-675755E0E9B3}"/>
              </a:ext>
            </a:extLst>
          </p:cNvPr>
          <p:cNvPicPr>
            <a:picLocks noChangeAspect="1" noChangeArrowheads="1"/>
          </p:cNvPicPr>
          <p:nvPr/>
        </p:nvPicPr>
        <p:blipFill rotWithShape="1">
          <a:blip r:embed="rId3">
            <a:clrChange>
              <a:clrFrom>
                <a:srgbClr val="040605"/>
              </a:clrFrom>
              <a:clrTo>
                <a:srgbClr val="040605">
                  <a:alpha val="0"/>
                </a:srgbClr>
              </a:clrTo>
            </a:clrChange>
            <a:extLst>
              <a:ext uri="{28A0092B-C50C-407E-A947-70E740481C1C}">
                <a14:useLocalDpi xmlns:a14="http://schemas.microsoft.com/office/drawing/2010/main" val="0"/>
              </a:ext>
            </a:extLst>
          </a:blip>
          <a:srcRect l="13017" t="28671" r="11218"/>
          <a:stretch/>
        </p:blipFill>
        <p:spPr bwMode="auto">
          <a:xfrm>
            <a:off x="9241804" y="4334073"/>
            <a:ext cx="1910105" cy="1200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82E39D-E61E-7E1A-05EE-3E73F90EE9C4}"/>
              </a:ext>
            </a:extLst>
          </p:cNvPr>
          <p:cNvSpPr txBox="1"/>
          <p:nvPr/>
        </p:nvSpPr>
        <p:spPr>
          <a:xfrm>
            <a:off x="454844" y="4657239"/>
            <a:ext cx="6094428" cy="1754326"/>
          </a:xfrm>
          <a:prstGeom prst="rect">
            <a:avLst/>
          </a:prstGeom>
          <a:noFill/>
        </p:spPr>
        <p:txBody>
          <a:bodyPr wrap="square">
            <a:spAutoFit/>
          </a:bodyPr>
          <a:lstStyle/>
          <a:p>
            <a:r>
              <a:rPr lang="en-US" dirty="0"/>
              <a:t>But MBQI also works with bit-blasted:</a:t>
            </a:r>
          </a:p>
          <a:p>
            <a:endParaRPr lang="en-US" dirty="0"/>
          </a:p>
          <a:p>
            <a:r>
              <a:rPr lang="en-US" dirty="0"/>
              <a:t>(check-sat-using (then </a:t>
            </a:r>
          </a:p>
          <a:p>
            <a:r>
              <a:rPr lang="en-US" dirty="0"/>
              <a:t>            simplify </a:t>
            </a:r>
          </a:p>
          <a:p>
            <a:r>
              <a:rPr lang="en-US" dirty="0"/>
              <a:t>            (with bit-blast :</a:t>
            </a:r>
            <a:r>
              <a:rPr lang="en-US" dirty="0" err="1"/>
              <a:t>blast_quant</a:t>
            </a:r>
            <a:r>
              <a:rPr lang="en-US" dirty="0"/>
              <a:t> true) </a:t>
            </a:r>
          </a:p>
          <a:p>
            <a:r>
              <a:rPr lang="en-US" dirty="0"/>
              <a:t>            </a:t>
            </a:r>
            <a:r>
              <a:rPr lang="en-US" dirty="0" err="1"/>
              <a:t>smt</a:t>
            </a:r>
            <a:r>
              <a:rPr lang="en-US" dirty="0"/>
              <a:t>) :</a:t>
            </a:r>
            <a:r>
              <a:rPr lang="en-US" dirty="0" err="1"/>
              <a:t>print_statistics</a:t>
            </a:r>
            <a:r>
              <a:rPr lang="en-US" dirty="0"/>
              <a:t> true)</a:t>
            </a:r>
          </a:p>
        </p:txBody>
      </p:sp>
    </p:spTree>
    <p:extLst>
      <p:ext uri="{BB962C8B-B14F-4D97-AF65-F5344CB8AC3E}">
        <p14:creationId xmlns:p14="http://schemas.microsoft.com/office/powerpoint/2010/main" val="2154709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A domain Insight</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C8C3EDC-571B-209A-9D37-7EEC7D28DB82}"/>
                  </a:ext>
                </a:extLst>
              </p:cNvPr>
              <p:cNvSpPr>
                <a:spLocks noGrp="1"/>
              </p:cNvSpPr>
              <p:nvPr>
                <p:ph idx="1"/>
              </p:nvPr>
            </p:nvSpPr>
            <p:spPr/>
            <p:txBody>
              <a:bodyPr/>
              <a:lstStyle/>
              <a:p>
                <a:pPr marL="0" indent="0">
                  <a:buNone/>
                </a:pPr>
                <a:r>
                  <a:rPr lang="en-US" dirty="0"/>
                  <a:t>What are we solving, in a nutshell:</a:t>
                </a:r>
              </a:p>
              <a:p>
                <a:endParaRPr lang="en-US" dirty="0"/>
              </a:p>
              <a:p>
                <a:endParaRPr lang="en-US" dirty="0"/>
              </a:p>
              <a:p>
                <a:endParaRPr lang="en-US" dirty="0"/>
              </a:p>
              <a:p>
                <a:r>
                  <a:rPr lang="en-US" dirty="0"/>
                  <a:t>Bit-wise &amp; retains bits from </a:t>
                </a:r>
                <a:r>
                  <a:rPr lang="en-US" i="1" dirty="0"/>
                  <a:t>s2 </a:t>
                </a:r>
                <a:r>
                  <a:rPr lang="en-US" dirty="0"/>
                  <a:t>where </a:t>
                </a:r>
                <a:r>
                  <a:rPr lang="en-US" i="1" dirty="0"/>
                  <a:t>s0 </a:t>
                </a:r>
                <a:r>
                  <a:rPr lang="en-US" dirty="0"/>
                  <a:t>has bits set to 1</a:t>
                </a:r>
              </a:p>
              <a:p>
                <a:r>
                  <a:rPr lang="en-US" dirty="0"/>
                  <a:t>Bit-wise * retains bits form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oMath>
                </a14:m>
                <a:r>
                  <a:rPr lang="en-US" dirty="0"/>
                  <a:t> where </a:t>
                </a:r>
                <a:r>
                  <a:rPr lang="en-US" i="1" dirty="0"/>
                  <a:t>s1 </a:t>
                </a:r>
                <a:r>
                  <a:rPr lang="en-US" dirty="0"/>
                  <a:t>has bits set to 1</a:t>
                </a:r>
              </a:p>
              <a:p>
                <a:pPr lvl="1"/>
                <a:r>
                  <a:rPr lang="en-US" dirty="0"/>
                  <a:t>System is less constrained the </a:t>
                </a:r>
                <a:r>
                  <a:rPr lang="en-US" i="1" dirty="0"/>
                  <a:t>fewer </a:t>
                </a:r>
                <a:r>
                  <a:rPr lang="en-US" dirty="0"/>
                  <a:t>bits in </a:t>
                </a:r>
                <a:r>
                  <a:rPr lang="en-US" i="1" dirty="0"/>
                  <a:t>s0, s1 </a:t>
                </a:r>
                <a:r>
                  <a:rPr lang="en-US" dirty="0"/>
                  <a:t>are set to 1.</a:t>
                </a:r>
              </a:p>
              <a:p>
                <a:pPr lvl="1"/>
                <a:endParaRPr lang="en-US" dirty="0"/>
              </a:p>
              <a:p>
                <a:pPr marL="457200" lvl="1" indent="0">
                  <a:buNone/>
                </a:pPr>
                <a:endParaRPr lang="en-US" dirty="0"/>
              </a:p>
            </p:txBody>
          </p:sp>
        </mc:Choice>
        <mc:Fallback>
          <p:sp>
            <p:nvSpPr>
              <p:cNvPr id="4" name="Content Placeholder 3">
                <a:extLst>
                  <a:ext uri="{FF2B5EF4-FFF2-40B4-BE49-F238E27FC236}">
                    <a16:creationId xmlns:a16="http://schemas.microsoft.com/office/drawing/2014/main" id="{1C8C3EDC-571B-209A-9D37-7EEC7D28DB8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8EEC045-E7B5-EB23-F31D-F6ACAC1EC3BF}"/>
                  </a:ext>
                </a:extLst>
              </p:cNvPr>
              <p:cNvSpPr txBox="1"/>
              <p:nvPr/>
            </p:nvSpPr>
            <p:spPr>
              <a:xfrm>
                <a:off x="4098676" y="2756765"/>
                <a:ext cx="5061257" cy="6722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p:sp>
            <p:nvSpPr>
              <p:cNvPr id="3" name="TextBox 2">
                <a:extLst>
                  <a:ext uri="{FF2B5EF4-FFF2-40B4-BE49-F238E27FC236}">
                    <a16:creationId xmlns:a16="http://schemas.microsoft.com/office/drawing/2014/main" id="{F8EEC045-E7B5-EB23-F31D-F6ACAC1EC3BF}"/>
                  </a:ext>
                </a:extLst>
              </p:cNvPr>
              <p:cNvSpPr txBox="1">
                <a:spLocks noRot="1" noChangeAspect="1" noMove="1" noResize="1" noEditPoints="1" noAdjustHandles="1" noChangeArrowheads="1" noChangeShapeType="1" noTextEdit="1"/>
              </p:cNvSpPr>
              <p:nvPr/>
            </p:nvSpPr>
            <p:spPr>
              <a:xfrm>
                <a:off x="4098676" y="2756765"/>
                <a:ext cx="5061257" cy="67223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2290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A custom procedure with optimization</a:t>
            </a:r>
          </a:p>
        </p:txBody>
      </p:sp>
      <p:pic>
        <p:nvPicPr>
          <p:cNvPr id="7" name="Picture 6">
            <a:extLst>
              <a:ext uri="{FF2B5EF4-FFF2-40B4-BE49-F238E27FC236}">
                <a16:creationId xmlns:a16="http://schemas.microsoft.com/office/drawing/2014/main" id="{97DA3F32-26D8-3D2A-7464-D2A7999F5F01}"/>
              </a:ext>
            </a:extLst>
          </p:cNvPr>
          <p:cNvPicPr>
            <a:picLocks noChangeAspect="1"/>
          </p:cNvPicPr>
          <p:nvPr/>
        </p:nvPicPr>
        <p:blipFill>
          <a:blip r:embed="rId2"/>
          <a:stretch>
            <a:fillRect/>
          </a:stretch>
        </p:blipFill>
        <p:spPr>
          <a:xfrm>
            <a:off x="242709" y="2370635"/>
            <a:ext cx="5357071" cy="3396656"/>
          </a:xfrm>
          <a:prstGeom prst="rect">
            <a:avLst/>
          </a:prstGeom>
        </p:spPr>
      </p:pic>
      <p:sp>
        <p:nvSpPr>
          <p:cNvPr id="10" name="TextBox 9">
            <a:extLst>
              <a:ext uri="{FF2B5EF4-FFF2-40B4-BE49-F238E27FC236}">
                <a16:creationId xmlns:a16="http://schemas.microsoft.com/office/drawing/2014/main" id="{F64DFF15-DC0F-5D96-5EF8-5DE2488F4536}"/>
              </a:ext>
            </a:extLst>
          </p:cNvPr>
          <p:cNvSpPr txBox="1"/>
          <p:nvPr/>
        </p:nvSpPr>
        <p:spPr>
          <a:xfrm>
            <a:off x="6063078" y="6308209"/>
            <a:ext cx="6128922" cy="369332"/>
          </a:xfrm>
          <a:prstGeom prst="rect">
            <a:avLst/>
          </a:prstGeom>
          <a:noFill/>
        </p:spPr>
        <p:txBody>
          <a:bodyPr wrap="none" rtlCol="0">
            <a:spAutoFit/>
          </a:bodyPr>
          <a:lstStyle/>
          <a:p>
            <a:r>
              <a:rPr lang="en-US" dirty="0"/>
              <a:t>Solves problem very quickly, no dependency on variable phases</a:t>
            </a:r>
          </a:p>
        </p:txBody>
      </p:sp>
      <p:pic>
        <p:nvPicPr>
          <p:cNvPr id="6" name="Picture 5">
            <a:extLst>
              <a:ext uri="{FF2B5EF4-FFF2-40B4-BE49-F238E27FC236}">
                <a16:creationId xmlns:a16="http://schemas.microsoft.com/office/drawing/2014/main" id="{309FFAF9-B10F-FE82-69B9-1FB1F80C01AB}"/>
              </a:ext>
            </a:extLst>
          </p:cNvPr>
          <p:cNvPicPr>
            <a:picLocks noChangeAspect="1"/>
          </p:cNvPicPr>
          <p:nvPr/>
        </p:nvPicPr>
        <p:blipFill>
          <a:blip r:embed="rId3"/>
          <a:stretch>
            <a:fillRect/>
          </a:stretch>
        </p:blipFill>
        <p:spPr>
          <a:xfrm>
            <a:off x="4261244" y="1690688"/>
            <a:ext cx="7930756" cy="4389421"/>
          </a:xfrm>
          <a:prstGeom prst="rect">
            <a:avLst/>
          </a:prstGeom>
        </p:spPr>
      </p:pic>
    </p:spTree>
    <p:extLst>
      <p:ext uri="{BB962C8B-B14F-4D97-AF65-F5344CB8AC3E}">
        <p14:creationId xmlns:p14="http://schemas.microsoft.com/office/powerpoint/2010/main" val="2930913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
        <p:nvSpPr>
          <p:cNvPr id="3" name="Rectangle: Rounded Corners 2">
            <a:extLst>
              <a:ext uri="{FF2B5EF4-FFF2-40B4-BE49-F238E27FC236}">
                <a16:creationId xmlns:a16="http://schemas.microsoft.com/office/drawing/2014/main" id="{2939FF57-E389-0051-EB2C-E3AB228B613D}"/>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17647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290744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035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66915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6" name="TextBox 5"/>
              <p:cNvSpPr txBox="1"/>
              <p:nvPr/>
            </p:nvSpPr>
            <p:spPr>
              <a:xfrm>
                <a:off x="3276600" y="2209801"/>
                <a:ext cx="5385962"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76600" y="2209801"/>
                <a:ext cx="5385962"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xmlns:a14="http://schemas.microsoft.com/office/drawing/2010/main">
        <mc:Choice Requires="a14">
          <p:sp>
            <p:nvSpPr>
              <p:cNvPr id="10" name="TextBox 9"/>
              <p:cNvSpPr txBox="1"/>
              <p:nvPr/>
            </p:nvSpPr>
            <p:spPr>
              <a:xfrm>
                <a:off x="3170745" y="2004637"/>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3170745" y="2004637"/>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08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817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406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02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xmlns="">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0674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DAD7765-7187-26D9-3A31-7101BD0E4329}"/>
                  </a:ext>
                </a:extLst>
              </p:cNvPr>
              <p:cNvGraphicFramePr/>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539495595"/>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5318255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768801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
        <p:nvSpPr>
          <p:cNvPr id="3" name="Rectangle: Rounded Corners 2">
            <a:extLst>
              <a:ext uri="{FF2B5EF4-FFF2-40B4-BE49-F238E27FC236}">
                <a16:creationId xmlns:a16="http://schemas.microsoft.com/office/drawing/2014/main" id="{0073B3DF-4980-9915-D063-E3645E7A5A80}"/>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3132181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Where it applies</a:t>
            </a:r>
          </a:p>
        </p:txBody>
      </p:sp>
      <p:sp>
        <p:nvSpPr>
          <p:cNvPr id="3" name="Content Placeholder 2">
            <a:extLst>
              <a:ext uri="{FF2B5EF4-FFF2-40B4-BE49-F238E27FC236}">
                <a16:creationId xmlns:a16="http://schemas.microsoft.com/office/drawing/2014/main" id="{CAE10AB3-DDA2-BE86-E700-874D7A9760E7}"/>
              </a:ext>
            </a:extLst>
          </p:cNvPr>
          <p:cNvSpPr>
            <a:spLocks noGrp="1"/>
          </p:cNvSpPr>
          <p:nvPr>
            <p:ph idx="1"/>
          </p:nvPr>
        </p:nvSpPr>
        <p:spPr/>
        <p:txBody>
          <a:bodyPr/>
          <a:lstStyle/>
          <a:p>
            <a:endParaRPr lang="en-US"/>
          </a:p>
        </p:txBody>
      </p:sp>
      <p:sp>
        <p:nvSpPr>
          <p:cNvPr id="4" name="Rectangle: Rounded Corners 3">
            <a:extLst>
              <a:ext uri="{FF2B5EF4-FFF2-40B4-BE49-F238E27FC236}">
                <a16:creationId xmlns:a16="http://schemas.microsoft.com/office/drawing/2014/main" id="{46577D76-EE63-244B-BB55-70122FBCA58B}"/>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33613764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3596281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
        <p:nvSpPr>
          <p:cNvPr id="4" name="Rectangle: Rounded Corners 3">
            <a:extLst>
              <a:ext uri="{FF2B5EF4-FFF2-40B4-BE49-F238E27FC236}">
                <a16:creationId xmlns:a16="http://schemas.microsoft.com/office/drawing/2014/main" id="{E9357D44-9E65-5A99-3EB0-A77AEA6E024C}"/>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654328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
        <p:nvSpPr>
          <p:cNvPr id="3" name="Rectangle: Rounded Corners 2">
            <a:extLst>
              <a:ext uri="{FF2B5EF4-FFF2-40B4-BE49-F238E27FC236}">
                <a16:creationId xmlns:a16="http://schemas.microsoft.com/office/drawing/2014/main" id="{3AF93015-060A-CF68-28DD-C4799E99DEF4}"/>
              </a:ext>
            </a:extLst>
          </p:cNvPr>
          <p:cNvSpPr/>
          <p:nvPr/>
        </p:nvSpPr>
        <p:spPr>
          <a:xfrm>
            <a:off x="9429947" y="28665"/>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345616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
        <p:nvSpPr>
          <p:cNvPr id="5" name="Rectangle: Rounded Corners 4">
            <a:extLst>
              <a:ext uri="{FF2B5EF4-FFF2-40B4-BE49-F238E27FC236}">
                <a16:creationId xmlns:a16="http://schemas.microsoft.com/office/drawing/2014/main" id="{FE0F9A58-AB82-D6CA-9D34-AEE99F9DDBCA}"/>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729369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20E2B7DE-FF4E-BF78-F2F0-C480381DA827}"/>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7482544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7"/>
                <a:stretch>
                  <a:fillRect t="-1099" r="-850" b="-1648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4FDE6A2-5C14-B4BD-C825-BFD915C9798B}"/>
              </a:ext>
            </a:extLst>
          </p:cNvPr>
          <p:cNvGrpSpPr/>
          <p:nvPr/>
        </p:nvGrpSpPr>
        <p:grpSpPr>
          <a:xfrm>
            <a:off x="300740" y="4337699"/>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E76C082-2F95-AC93-D449-D05EA631DFFD}"/>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 turn into figures instead of text</a:t>
            </a:r>
          </a:p>
        </p:txBody>
      </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3" grpId="0"/>
      <p:bldP spid="4" grpId="0"/>
      <p:bldP spid="7" grpId="0" animBg="1"/>
      <p:bldP spid="9" grpId="0" animBg="1"/>
      <p:bldP spid="10" grpId="0" animBg="1"/>
      <p:bldP spid="11" grpId="0" animBg="1"/>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4776</TotalTime>
  <Words>5694</Words>
  <Application>Microsoft Office PowerPoint</Application>
  <PresentationFormat>Widescreen</PresentationFormat>
  <Paragraphs>1126</Paragraphs>
  <Slides>118</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118</vt:i4>
      </vt:variant>
    </vt:vector>
  </HeadingPairs>
  <TitlesOfParts>
    <vt:vector size="128" baseType="lpstr">
      <vt:lpstr>Arial</vt:lpstr>
      <vt:lpstr>Calibri</vt:lpstr>
      <vt:lpstr>Calibri Light</vt:lpstr>
      <vt:lpstr>Cambria</vt:lpstr>
      <vt:lpstr>Cambria Math</vt:lpstr>
      <vt:lpstr>Consolas</vt:lpstr>
      <vt:lpstr>Segoe</vt:lpstr>
      <vt:lpstr>Segoe UI</vt:lpstr>
      <vt:lpstr>Segoe UI Semibold</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setup </vt:lpstr>
      <vt:lpstr>Encodings, Pre-processing, Search </vt:lpstr>
      <vt:lpstr>Interfacing with Z3</vt:lpstr>
      <vt:lpstr>PowerPoint Presentation</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vt:lpstr>
      <vt:lpstr>Retrieving information</vt:lpstr>
      <vt:lpstr>Retrieving information</vt:lpstr>
      <vt:lpstr>Retrieving information</vt:lpstr>
      <vt:lpstr>Retrieving information</vt:lpstr>
      <vt:lpstr>Retrieving information</vt:lpstr>
      <vt:lpstr>PowerPoint Presentation</vt:lpstr>
      <vt:lpstr>The magic didn’t happen</vt:lpstr>
      <vt:lpstr>A domain Insight</vt:lpstr>
      <vt:lpstr>A custom procedure with optimization</vt:lpstr>
      <vt:lpstr>Retrieving information - recap</vt:lpstr>
      <vt:lpstr>Encoding – generic rules</vt:lpstr>
      <vt:lpstr>Encoding – The power of SAT solvers (?)</vt:lpstr>
      <vt:lpstr>Encoding – CDCL(EUF) </vt:lpstr>
      <vt:lpstr>Controlling Search</vt:lpstr>
      <vt:lpstr>Controlling Search - Arithmetic</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Retrieving Information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MBQI – Where it applies</vt:lpstr>
      <vt:lpstr>Quantifier Elimination / Satisfiability</vt:lpstr>
      <vt:lpstr>MBP</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Arithmetic</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291</cp:revision>
  <dcterms:created xsi:type="dcterms:W3CDTF">2020-08-26T00:59:18Z</dcterms:created>
  <dcterms:modified xsi:type="dcterms:W3CDTF">2023-01-12T02:23:29Z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